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83" r:id="rId16"/>
    <p:sldId id="287" r:id="rId17"/>
    <p:sldId id="272" r:id="rId18"/>
    <p:sldId id="286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4" r:id="rId29"/>
    <p:sldId id="285" r:id="rId30"/>
    <p:sldId id="280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47"/>
  </p:normalViewPr>
  <p:slideViewPr>
    <p:cSldViewPr snapToGrid="0" snapToObjects="1">
      <p:cViewPr varScale="1">
        <p:scale>
          <a:sx n="78" d="100"/>
          <a:sy n="78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740833" indent="-296333" algn="ctr">
              <a:spcBef>
                <a:spcPts val="0"/>
              </a:spcBef>
              <a:defRPr sz="2400"/>
            </a:lvl2pPr>
            <a:lvl3pPr marL="1185333" indent="-296333" algn="ctr">
              <a:spcBef>
                <a:spcPts val="0"/>
              </a:spcBef>
              <a:defRPr sz="2400"/>
            </a:lvl3pPr>
            <a:lvl4pPr marL="1629833" indent="-296333" algn="ctr">
              <a:spcBef>
                <a:spcPts val="0"/>
              </a:spcBef>
              <a:defRPr sz="2400"/>
            </a:lvl4pPr>
            <a:lvl5pPr marL="2074333" indent="-296333" algn="ctr">
              <a:spcBef>
                <a:spcPts val="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5"/>
            <a:ext cx="4273356" cy="556404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8" y="3029936"/>
            <a:ext cx="11054083" cy="2090704"/>
          </a:xfrm>
          <a:prstGeom prst="rect">
            <a:avLst/>
          </a:prstGeom>
        </p:spPr>
        <p:txBody>
          <a:bodyPr lIns="65022" tIns="65022" rIns="65022" bIns="65022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8" y="5527040"/>
            <a:ext cx="9103362" cy="2492588"/>
          </a:xfrm>
          <a:prstGeom prst="rect">
            <a:avLst/>
          </a:prstGeom>
        </p:spPr>
        <p:txBody>
          <a:bodyPr lIns="65022" tIns="65022" rIns="65022" bIns="65022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3" y="9232741"/>
            <a:ext cx="368767" cy="351999"/>
          </a:xfrm>
          <a:prstGeom prst="rect">
            <a:avLst/>
          </a:prstGeom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hyperlink" Target="mailto:quest-help@northwestern.edu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1162727" y="569623"/>
            <a:ext cx="11979826" cy="2664929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Computational Skills for </a:t>
            </a:r>
            <a:r>
              <a:rPr lang="en-US" dirty="0"/>
              <a:t>Researchers</a:t>
            </a:r>
            <a:endParaRPr dirty="0"/>
          </a:p>
          <a:p>
            <a:pPr>
              <a:defRPr sz="5300">
                <a:solidFill>
                  <a:srgbClr val="53585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1300479" y="3957246"/>
            <a:ext cx="11704322" cy="266492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Pascal Paschos</a:t>
            </a:r>
            <a:r>
              <a:rPr dirty="0"/>
              <a:t>, Sr. </a:t>
            </a:r>
            <a:r>
              <a:rPr lang="en-US" dirty="0"/>
              <a:t>HPC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4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5" cy="240873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2200020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Shape 1684"/>
          <p:cNvSpPr>
            <a:spLocks noGrp="1"/>
          </p:cNvSpPr>
          <p:nvPr>
            <p:ph type="sldNum" sz="quarter" idx="4294967295"/>
          </p:nvPr>
        </p:nvSpPr>
        <p:spPr>
          <a:xfrm>
            <a:off x="12000874" y="9232741"/>
            <a:ext cx="353686" cy="351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85" name="Shape 1685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86" name="Shape 1686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1687" name="Shape 1687"/>
          <p:cNvSpPr/>
          <p:nvPr/>
        </p:nvSpPr>
        <p:spPr>
          <a:xfrm>
            <a:off x="1558318" y="3837377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Northwestern Box: unlimited, free, 15GB single file limit</a:t>
            </a:r>
          </a:p>
          <a:p>
            <a:pPr algn="l"/>
            <a:endParaRPr/>
          </a:p>
          <a:p>
            <a:pPr algn="l"/>
            <a:r>
              <a:t>RDSS &amp; FSMRESfiles </a:t>
            </a:r>
          </a:p>
          <a:p>
            <a:pPr algn="l"/>
            <a:endParaRPr/>
          </a:p>
          <a:p>
            <a:pPr algn="l"/>
            <a:r>
              <a:t>Amazon AWS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Shape 169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94" name="Shape 1694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95" name="Shape 1695"/>
          <p:cNvSpPr/>
          <p:nvPr/>
        </p:nvSpPr>
        <p:spPr>
          <a:xfrm>
            <a:off x="2180723" y="1434902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1696" name="Shape 1696"/>
          <p:cNvSpPr/>
          <p:nvPr/>
        </p:nvSpPr>
        <p:spPr>
          <a:xfrm>
            <a:off x="3879671" y="3841209"/>
            <a:ext cx="52454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1697" name="Shape 1697"/>
          <p:cNvSpPr/>
          <p:nvPr/>
        </p:nvSpPr>
        <p:spPr>
          <a:xfrm>
            <a:off x="4412995" y="4552949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1698" name="Shape 1698"/>
          <p:cNvSpPr/>
          <p:nvPr/>
        </p:nvSpPr>
        <p:spPr>
          <a:xfrm>
            <a:off x="3654500" y="5264688"/>
            <a:ext cx="56957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1699" name="Shape 1699"/>
          <p:cNvSpPr/>
          <p:nvPr/>
        </p:nvSpPr>
        <p:spPr>
          <a:xfrm>
            <a:off x="4565243" y="7351567"/>
            <a:ext cx="38743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1700" name="Shape 1700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MPI, OpenMP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1702" name="Shape 1702"/>
          <p:cNvSpPr/>
          <p:nvPr/>
        </p:nvSpPr>
        <p:spPr>
          <a:xfrm>
            <a:off x="2062893" y="6655941"/>
            <a:ext cx="887901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6" grpId="2" animBg="1" advAuto="0"/>
      <p:bldP spid="1697" grpId="3" animBg="1" advAuto="0"/>
      <p:bldP spid="1698" grpId="4" animBg="1" advAuto="0"/>
      <p:bldP spid="1699" grpId="6" animBg="1" advAuto="0"/>
      <p:bldP spid="1700" grpId="7" animBg="1" advAuto="0"/>
      <p:bldP spid="1701" grpId="1" animBg="1" advAuto="0"/>
      <p:bldP spid="1702" grpId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Shape 1704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705" name="Shape 1705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1706" name="Shape 1706"/>
          <p:cNvSpPr/>
          <p:nvPr/>
        </p:nvSpPr>
        <p:spPr>
          <a:xfrm>
            <a:off x="4363402" y="2733793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1707" name="Shape 1707"/>
          <p:cNvSpPr/>
          <p:nvPr/>
        </p:nvSpPr>
        <p:spPr>
          <a:xfrm>
            <a:off x="2070760" y="5514535"/>
            <a:ext cx="88632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10" name="Shape 1710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Mac users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 b="1">
                <a:latin typeface="+mn-lt"/>
                <a:ea typeface="+mn-ea"/>
                <a:cs typeface="+mn-cs"/>
                <a:sym typeface="Helvetica"/>
              </a:defRPr>
            </a:pPr>
            <a:r>
              <a:t>PC users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1711" name="Shape 1711"/>
          <p:cNvSpPr/>
          <p:nvPr/>
        </p:nvSpPr>
        <p:spPr>
          <a:xfrm>
            <a:off x="2207483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677129" y="1244806"/>
            <a:ext cx="12828221" cy="742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1715" name="Shape 1715"/>
          <p:cNvSpPr/>
          <p:nvPr/>
        </p:nvSpPr>
        <p:spPr>
          <a:xfrm>
            <a:off x="2207483" y="55192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714" name="Shape 1714"/>
          <p:cNvSpPr/>
          <p:nvPr/>
        </p:nvSpPr>
        <p:spPr>
          <a:xfrm>
            <a:off x="677129" y="1244806"/>
            <a:ext cx="12828221" cy="7426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Quest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quest.northwestern.edu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2207483" y="55192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78774542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Shape 171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715" name="Shape 1715"/>
          <p:cNvSpPr/>
          <p:nvPr/>
        </p:nvSpPr>
        <p:spPr>
          <a:xfrm>
            <a:off x="1578103" y="49031"/>
            <a:ext cx="1042432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Logging in and Getting started</a:t>
            </a:r>
            <a:r>
              <a:rPr lang="en-US" dirty="0"/>
              <a:t> </a:t>
            </a:r>
            <a:r>
              <a:rPr lang="en-US" dirty="0" err="1"/>
              <a:t>cont</a:t>
            </a:r>
            <a:endParaRPr dirty="0"/>
          </a:p>
        </p:txBody>
      </p:sp>
      <p:sp>
        <p:nvSpPr>
          <p:cNvPr id="5" name="Shape 1714">
            <a:extLst>
              <a:ext uri="{FF2B5EF4-FFF2-40B4-BE49-F238E27FC236}">
                <a16:creationId xmlns:a16="http://schemas.microsoft.com/office/drawing/2014/main" id="{3403A732-676D-BC4F-A464-FEB2D305347D}"/>
              </a:ext>
            </a:extLst>
          </p:cNvPr>
          <p:cNvSpPr/>
          <p:nvPr/>
        </p:nvSpPr>
        <p:spPr>
          <a:xfrm>
            <a:off x="677129" y="1767267"/>
            <a:ext cx="12017713" cy="638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14350" indent="-514350" algn="l">
              <a:buSzPct val="100000"/>
              <a:buFont typeface="+mj-lt"/>
              <a:buAutoNum type="arabicParenR" startAt="6"/>
              <a:defRPr sz="3400"/>
            </a:pPr>
            <a:r>
              <a:rPr lang="en-US" dirty="0"/>
              <a:t>Check status of cluster jobs: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-r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Check load on the login node: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 top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b="1" dirty="0">
              <a:latin typeface="Courier"/>
              <a:sym typeface="Courier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Check modules: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avail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browser: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dirty="0"/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python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python ; python</a:t>
            </a:r>
          </a:p>
          <a:p>
            <a:pPr marL="514350" indent="-514350" algn="l">
              <a:buFont typeface="+mj-lt"/>
              <a:buAutoNum type="arabicParenR" startAt="6"/>
              <a:defRPr sz="3400"/>
            </a:pPr>
            <a:endParaRPr lang="en-US" dirty="0"/>
          </a:p>
          <a:p>
            <a:pPr marL="514350" indent="-514350" algn="l">
              <a:buFont typeface="+mj-lt"/>
              <a:buAutoNum type="arabicParenR" startAt="6"/>
              <a:defRPr sz="3400"/>
            </a:pPr>
            <a:r>
              <a:rPr lang="en-US" dirty="0"/>
              <a:t>Load a MATLAB </a:t>
            </a:r>
          </a:p>
          <a:p>
            <a:pPr algn="l">
              <a:defRPr sz="3400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module load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/r2016a ;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matlab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55516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718" name="Shape 1718"/>
          <p:cNvSpPr/>
          <p:nvPr/>
        </p:nvSpPr>
        <p:spPr>
          <a:xfrm>
            <a:off x="2153343" y="55192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1719" name="Shape 1719"/>
          <p:cNvSpPr/>
          <p:nvPr/>
        </p:nvSpPr>
        <p:spPr>
          <a:xfrm>
            <a:off x="684752" y="1155683"/>
            <a:ext cx="11635297" cy="7442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1723" name="Shape 1723"/>
          <p:cNvSpPr/>
          <p:nvPr/>
        </p:nvSpPr>
        <p:spPr>
          <a:xfrm>
            <a:off x="684752" y="1752588"/>
            <a:ext cx="11635297" cy="624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dirty="0"/>
              <a:t>locate your </a:t>
            </a:r>
            <a:r>
              <a:rPr dirty="0" err="1"/>
              <a:t>intro.tar</a:t>
            </a:r>
            <a:r>
              <a:rPr dirty="0"/>
              <a:t> file in your Downloads directory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Drag </a:t>
            </a:r>
            <a:r>
              <a:rPr dirty="0" err="1"/>
              <a:t>intro.tar</a:t>
            </a:r>
            <a:r>
              <a:rPr dirty="0"/>
              <a:t>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ls       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confirm 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intro.tar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 is in the directory that you are in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tar </a:t>
            </a:r>
            <a:r>
              <a:rPr lang="en-US" dirty="0"/>
              <a:t>-</a:t>
            </a:r>
            <a:r>
              <a:rPr dirty="0" err="1"/>
              <a:t>xvf</a:t>
            </a:r>
            <a:r>
              <a:rPr dirty="0"/>
              <a:t> </a:t>
            </a:r>
            <a:r>
              <a:rPr dirty="0" err="1"/>
              <a:t>intro.tar</a:t>
            </a:r>
            <a:r>
              <a:rPr dirty="0"/>
              <a:t>     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to unpack the tar file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ls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look for the unpacked files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submit_generic.sh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 and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helloworld.py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cat </a:t>
            </a:r>
            <a:r>
              <a:rPr dirty="0" err="1"/>
              <a:t>submit_generic.sh</a:t>
            </a:r>
            <a:r>
              <a:rPr dirty="0"/>
              <a:t>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take a look at the header of this file</a:t>
            </a:r>
          </a:p>
        </p:txBody>
      </p:sp>
    </p:spTree>
    <p:extLst>
      <p:ext uri="{BB962C8B-B14F-4D97-AF65-F5344CB8AC3E}">
        <p14:creationId xmlns:p14="http://schemas.microsoft.com/office/powerpoint/2010/main" val="1269065244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722" name="Shape 1722"/>
          <p:cNvSpPr/>
          <p:nvPr/>
        </p:nvSpPr>
        <p:spPr>
          <a:xfrm>
            <a:off x="2276608" y="739582"/>
            <a:ext cx="749243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transfer </a:t>
            </a:r>
            <a:r>
              <a:rPr dirty="0" err="1"/>
              <a:t>intro.tar</a:t>
            </a:r>
            <a:r>
              <a:rPr dirty="0"/>
              <a:t> wit</a:t>
            </a:r>
            <a:r>
              <a:rPr lang="en-US" dirty="0"/>
              <a:t>h </a:t>
            </a:r>
            <a:r>
              <a:rPr lang="en-US" dirty="0" err="1"/>
              <a:t>git</a:t>
            </a:r>
            <a:endParaRPr dirty="0"/>
          </a:p>
        </p:txBody>
      </p:sp>
      <p:sp>
        <p:nvSpPr>
          <p:cNvPr id="1723" name="Shape 1723"/>
          <p:cNvSpPr/>
          <p:nvPr/>
        </p:nvSpPr>
        <p:spPr>
          <a:xfrm>
            <a:off x="684752" y="2424846"/>
            <a:ext cx="11635297" cy="49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sz="2400" b="1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  <a:hlinkClick r:id="rId2"/>
              </a:rPr>
              <a:t>https://github.com/nuitrcs/intro_quest_workshop</a:t>
            </a: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    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</a:t>
            </a:r>
            <a:r>
              <a:rPr lang="en-US" dirty="0"/>
              <a:t>cd </a:t>
            </a:r>
            <a:r>
              <a:rPr lang="en-US" dirty="0" err="1"/>
              <a:t>intro_quest_workshop</a:t>
            </a:r>
            <a:r>
              <a:rPr dirty="0"/>
              <a:t> </a:t>
            </a: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endParaRPr lang="en-US" dirty="0"/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$ tar -</a:t>
            </a:r>
            <a:r>
              <a:rPr dirty="0" err="1"/>
              <a:t>xv</a:t>
            </a:r>
            <a:r>
              <a:rPr lang="en-US" dirty="0" err="1"/>
              <a:t>m</a:t>
            </a:r>
            <a:r>
              <a:rPr dirty="0" err="1"/>
              <a:t>f</a:t>
            </a:r>
            <a:r>
              <a:rPr dirty="0"/>
              <a:t> </a:t>
            </a:r>
            <a:r>
              <a:rPr dirty="0" err="1"/>
              <a:t>intro.tar</a:t>
            </a:r>
            <a:r>
              <a:rPr dirty="0"/>
              <a:t>     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to unpack the tar file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ls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look for the unpacked files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submit_generic.sh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 and “</a:t>
            </a:r>
            <a:r>
              <a:rPr b="0" dirty="0" err="1">
                <a:latin typeface="Helvetica Light"/>
                <a:ea typeface="Helvetica Light"/>
                <a:cs typeface="Helvetica Light"/>
                <a:sym typeface="Helvetica Light"/>
              </a:rPr>
              <a:t>helloworld.py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”</a:t>
            </a:r>
          </a:p>
          <a:p>
            <a:pPr algn="l">
              <a:defRPr sz="2800"/>
            </a:pP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algn="l">
              <a:defRPr sz="280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/>
              <a:t>$ cat </a:t>
            </a:r>
            <a:r>
              <a:rPr dirty="0" err="1"/>
              <a:t>submit_generic.sh</a:t>
            </a:r>
            <a:r>
              <a:rPr dirty="0"/>
              <a:t>  </a:t>
            </a:r>
            <a:r>
              <a:rPr b="0" dirty="0">
                <a:latin typeface="Helvetica Light"/>
                <a:ea typeface="Helvetica Light"/>
                <a:cs typeface="Helvetica Light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56" name="Group 156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47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8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4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0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1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2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3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4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5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57" name="Shape 15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58" name="Shape 158"/>
          <p:cNvSpPr/>
          <p:nvPr/>
        </p:nvSpPr>
        <p:spPr>
          <a:xfrm>
            <a:off x="758948" y="3251199"/>
            <a:ext cx="3460218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t>Astronomy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Science Support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Bioinformatics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Animations</a:t>
            </a:r>
          </a:p>
        </p:txBody>
      </p:sp>
      <p:sp>
        <p:nvSpPr>
          <p:cNvPr id="159" name="Shape 159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Shape 1725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726" name="Shape 1726"/>
          <p:cNvSpPr/>
          <p:nvPr/>
        </p:nvSpPr>
        <p:spPr>
          <a:xfrm>
            <a:off x="3392067" y="502225"/>
            <a:ext cx="622066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1727" name="Shape 1727"/>
          <p:cNvSpPr/>
          <p:nvPr/>
        </p:nvSpPr>
        <p:spPr>
          <a:xfrm>
            <a:off x="684752" y="2679699"/>
            <a:ext cx="12211031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-A &lt;allocationID&gt;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-q &lt;queue_type&gt;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module load python     ## Load necessary modules (software pr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python helloworld.py   ## Run the program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hape 1729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30" name="Shape 1730"/>
          <p:cNvSpPr/>
          <p:nvPr/>
        </p:nvSpPr>
        <p:spPr>
          <a:xfrm>
            <a:off x="3961569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733" name="Group 1733"/>
          <p:cNvGrpSpPr/>
          <p:nvPr/>
        </p:nvGrpSpPr>
        <p:grpSpPr>
          <a:xfrm>
            <a:off x="909469" y="1519445"/>
            <a:ext cx="2867386" cy="1270002"/>
            <a:chOff x="0" y="0"/>
            <a:chExt cx="2867385" cy="1270001"/>
          </a:xfrm>
        </p:grpSpPr>
        <p:sp>
          <p:nvSpPr>
            <p:cNvPr id="1731" name="Shape 1731"/>
            <p:cNvSpPr/>
            <p:nvPr/>
          </p:nvSpPr>
          <p:spPr>
            <a:xfrm>
              <a:off x="-1" y="-1"/>
              <a:ext cx="2867386" cy="1270003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736" name="Group 1736"/>
          <p:cNvGrpSpPr/>
          <p:nvPr/>
        </p:nvGrpSpPr>
        <p:grpSpPr>
          <a:xfrm>
            <a:off x="1135602" y="6046863"/>
            <a:ext cx="7142207" cy="2434675"/>
            <a:chOff x="0" y="0"/>
            <a:chExt cx="7142205" cy="2434674"/>
          </a:xfrm>
        </p:grpSpPr>
        <p:pic>
          <p:nvPicPr>
            <p:cNvPr id="1734" name="image1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2415119" cy="24346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35" name="Shape 1735"/>
            <p:cNvSpPr/>
            <p:nvPr/>
          </p:nvSpPr>
          <p:spPr>
            <a:xfrm>
              <a:off x="2654367" y="684135"/>
              <a:ext cx="4487839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741" name="Group 1741"/>
          <p:cNvGrpSpPr/>
          <p:nvPr/>
        </p:nvGrpSpPr>
        <p:grpSpPr>
          <a:xfrm>
            <a:off x="909469" y="3547002"/>
            <a:ext cx="2867387" cy="2722810"/>
            <a:chOff x="0" y="0"/>
            <a:chExt cx="2867386" cy="2722809"/>
          </a:xfrm>
        </p:grpSpPr>
        <p:sp>
          <p:nvSpPr>
            <p:cNvPr id="1737" name="Shape 1737"/>
            <p:cNvSpPr/>
            <p:nvPr/>
          </p:nvSpPr>
          <p:spPr>
            <a:xfrm flipH="1">
              <a:off x="1380098" y="0"/>
              <a:ext cx="3" cy="1243061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1740" name="Group 1740"/>
            <p:cNvGrpSpPr/>
            <p:nvPr/>
          </p:nvGrpSpPr>
          <p:grpSpPr>
            <a:xfrm>
              <a:off x="-1" y="1452807"/>
              <a:ext cx="2867387" cy="1270003"/>
              <a:chOff x="0" y="0"/>
              <a:chExt cx="2867386" cy="1270001"/>
            </a:xfrm>
          </p:grpSpPr>
          <p:sp>
            <p:nvSpPr>
              <p:cNvPr id="1738" name="Shape 1738"/>
              <p:cNvSpPr/>
              <p:nvPr/>
            </p:nvSpPr>
            <p:spPr>
              <a:xfrm>
                <a:off x="0" y="0"/>
                <a:ext cx="2867387" cy="1270002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39" name="Shape 1739"/>
              <p:cNvSpPr/>
              <p:nvPr/>
            </p:nvSpPr>
            <p:spPr>
              <a:xfrm>
                <a:off x="360185" y="311150"/>
                <a:ext cx="2147012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744" name="Group 1744"/>
          <p:cNvGrpSpPr/>
          <p:nvPr/>
        </p:nvGrpSpPr>
        <p:grpSpPr>
          <a:xfrm>
            <a:off x="964517" y="3424501"/>
            <a:ext cx="7287510" cy="5371707"/>
            <a:chOff x="0" y="0"/>
            <a:chExt cx="7287508" cy="5371705"/>
          </a:xfrm>
        </p:grpSpPr>
        <p:sp>
          <p:nvSpPr>
            <p:cNvPr id="1742" name="Shape 1742"/>
            <p:cNvSpPr/>
            <p:nvPr/>
          </p:nvSpPr>
          <p:spPr>
            <a:xfrm flipV="1">
              <a:off x="3104310" y="0"/>
              <a:ext cx="4183199" cy="213090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pic>
          <p:nvPicPr>
            <p:cNvPr id="1743" name="image2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648897"/>
              <a:ext cx="2742978" cy="2722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45" name="Shape 1745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761" name="Group 1761"/>
          <p:cNvGrpSpPr/>
          <p:nvPr/>
        </p:nvGrpSpPr>
        <p:grpSpPr>
          <a:xfrm>
            <a:off x="8517058" y="1354666"/>
            <a:ext cx="3254738" cy="7044268"/>
            <a:chOff x="0" y="0"/>
            <a:chExt cx="3254736" cy="7044267"/>
          </a:xfrm>
        </p:grpSpPr>
        <p:grpSp>
          <p:nvGrpSpPr>
            <p:cNvPr id="1748" name="Group 1748"/>
            <p:cNvGrpSpPr/>
            <p:nvPr/>
          </p:nvGrpSpPr>
          <p:grpSpPr>
            <a:xfrm>
              <a:off x="-1" y="0"/>
              <a:ext cx="3254737" cy="1270001"/>
              <a:chOff x="0" y="0"/>
              <a:chExt cx="3254736" cy="1270000"/>
            </a:xfrm>
          </p:grpSpPr>
          <p:sp>
            <p:nvSpPr>
              <p:cNvPr id="1746" name="Shape 1746"/>
              <p:cNvSpPr/>
              <p:nvPr/>
            </p:nvSpPr>
            <p:spPr>
              <a:xfrm>
                <a:off x="-1" y="-1"/>
                <a:ext cx="3254738" cy="1270001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47" name="Shape 1747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1" name="Group 1751"/>
            <p:cNvGrpSpPr/>
            <p:nvPr/>
          </p:nvGrpSpPr>
          <p:grpSpPr>
            <a:xfrm>
              <a:off x="-1" y="1443566"/>
              <a:ext cx="3254737" cy="1270002"/>
              <a:chOff x="0" y="0"/>
              <a:chExt cx="3254736" cy="1270001"/>
            </a:xfrm>
          </p:grpSpPr>
          <p:sp>
            <p:nvSpPr>
              <p:cNvPr id="1749" name="Shape 1749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0" name="Shape 1750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4" name="Group 1754"/>
            <p:cNvGrpSpPr/>
            <p:nvPr/>
          </p:nvGrpSpPr>
          <p:grpSpPr>
            <a:xfrm>
              <a:off x="-1" y="2887133"/>
              <a:ext cx="3254737" cy="1270002"/>
              <a:chOff x="0" y="0"/>
              <a:chExt cx="3254736" cy="1270001"/>
            </a:xfrm>
          </p:grpSpPr>
          <p:sp>
            <p:nvSpPr>
              <p:cNvPr id="1752" name="Shape 1752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3" name="Shape 1753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57" name="Group 1757"/>
            <p:cNvGrpSpPr/>
            <p:nvPr/>
          </p:nvGrpSpPr>
          <p:grpSpPr>
            <a:xfrm>
              <a:off x="-1" y="4330700"/>
              <a:ext cx="3254737" cy="1270001"/>
              <a:chOff x="0" y="0"/>
              <a:chExt cx="3254736" cy="1270000"/>
            </a:xfrm>
          </p:grpSpPr>
          <p:sp>
            <p:nvSpPr>
              <p:cNvPr id="1755" name="Shape 1755"/>
              <p:cNvSpPr/>
              <p:nvPr/>
            </p:nvSpPr>
            <p:spPr>
              <a:xfrm>
                <a:off x="-1" y="-1"/>
                <a:ext cx="3254738" cy="1270001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6" name="Shape 1756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760" name="Group 1760"/>
            <p:cNvGrpSpPr/>
            <p:nvPr/>
          </p:nvGrpSpPr>
          <p:grpSpPr>
            <a:xfrm>
              <a:off x="-1" y="5774266"/>
              <a:ext cx="3254737" cy="1270002"/>
              <a:chOff x="0" y="0"/>
              <a:chExt cx="3254736" cy="1270001"/>
            </a:xfrm>
          </p:grpSpPr>
          <p:sp>
            <p:nvSpPr>
              <p:cNvPr id="1758" name="Shape 1758"/>
              <p:cNvSpPr/>
              <p:nvPr/>
            </p:nvSpPr>
            <p:spPr>
              <a:xfrm>
                <a:off x="-1" y="-1"/>
                <a:ext cx="3254738" cy="1270003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59" name="Shape 1759"/>
              <p:cNvSpPr/>
              <p:nvPr/>
            </p:nvSpPr>
            <p:spPr>
              <a:xfrm>
                <a:off x="83629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3" grpId="1" animBg="1" advAuto="0"/>
      <p:bldP spid="1736" grpId="4" animBg="1" advAuto="0"/>
      <p:bldP spid="1741" grpId="3" animBg="1" advAuto="0"/>
      <p:bldP spid="1744" grpId="6" animBg="1" advAuto="0"/>
      <p:bldP spid="1745" grpId="2" animBg="1" advAuto="0"/>
      <p:bldP spid="1761" grpId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Shape 1763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764" name="Shape 1764"/>
          <p:cNvSpPr/>
          <p:nvPr/>
        </p:nvSpPr>
        <p:spPr>
          <a:xfrm>
            <a:off x="4860637" y="2868398"/>
            <a:ext cx="9851467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765" name="Shape 1765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66" name="Shape 1766"/>
          <p:cNvSpPr/>
          <p:nvPr/>
        </p:nvSpPr>
        <p:spPr>
          <a:xfrm>
            <a:off x="3333059" y="3416224"/>
            <a:ext cx="143609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767" name="Shape 1767"/>
          <p:cNvSpPr/>
          <p:nvPr/>
        </p:nvSpPr>
        <p:spPr>
          <a:xfrm>
            <a:off x="3566727" y="3878401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768" name="Shape 1768"/>
          <p:cNvSpPr/>
          <p:nvPr/>
        </p:nvSpPr>
        <p:spPr>
          <a:xfrm>
            <a:off x="293809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769" name="Shape 1769"/>
          <p:cNvSpPr/>
          <p:nvPr/>
        </p:nvSpPr>
        <p:spPr>
          <a:xfrm>
            <a:off x="2012917" y="4853202"/>
            <a:ext cx="2702408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770" name="Shape 1770"/>
          <p:cNvSpPr/>
          <p:nvPr/>
        </p:nvSpPr>
        <p:spPr>
          <a:xfrm>
            <a:off x="1070592" y="5828004"/>
            <a:ext cx="3620035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771" name="Shape 1771"/>
          <p:cNvSpPr/>
          <p:nvPr/>
        </p:nvSpPr>
        <p:spPr>
          <a:xfrm>
            <a:off x="2504457" y="5363514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772" name="Shape 1772"/>
          <p:cNvSpPr/>
          <p:nvPr/>
        </p:nvSpPr>
        <p:spPr>
          <a:xfrm>
            <a:off x="721083" y="4388713"/>
            <a:ext cx="399877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773" name="Shape 1773"/>
          <p:cNvSpPr/>
          <p:nvPr/>
        </p:nvSpPr>
        <p:spPr>
          <a:xfrm>
            <a:off x="798143" y="1917743"/>
            <a:ext cx="1140851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774" name="Shape 1774"/>
          <p:cNvSpPr/>
          <p:nvPr/>
        </p:nvSpPr>
        <p:spPr>
          <a:xfrm>
            <a:off x="1328301" y="6297904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6" grpId="2" animBg="1" advAuto="0"/>
      <p:bldP spid="1767" grpId="3" animBg="1" advAuto="0"/>
      <p:bldP spid="1768" grpId="1" animBg="1" advAuto="0"/>
      <p:bldP spid="1769" grpId="5" animBg="1" advAuto="0"/>
      <p:bldP spid="1770" grpId="7" animBg="1" advAuto="0"/>
      <p:bldP spid="1771" grpId="6" animBg="1" advAuto="0"/>
      <p:bldP spid="1772" grpId="4" animBg="1" advAuto="0"/>
      <p:bldP spid="1774" grpId="8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image21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777" name="Shape 17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vi/vim</a:t>
            </a:r>
          </a:p>
        </p:txBody>
      </p:sp>
      <p:sp>
        <p:nvSpPr>
          <p:cNvPr id="1778" name="Shape 177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On command line: “vi submit_generic.sh”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You land in command mode 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Navigate with arrow keys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 insert mode: “esc”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save: “:w”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exit: “:q”</a:t>
            </a:r>
          </a:p>
          <a:p>
            <a:pPr marL="277749" indent="-277749" defTabSz="473201">
              <a:spcBef>
                <a:spcPts val="2500"/>
              </a:spcBef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781" name="Shape 1781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82" name="Shape 1782"/>
          <p:cNvSpPr/>
          <p:nvPr/>
        </p:nvSpPr>
        <p:spPr>
          <a:xfrm>
            <a:off x="677129" y="2293157"/>
            <a:ext cx="12092001" cy="532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Shape 1784"/>
          <p:cNvSpPr>
            <a:spLocks noGrp="1"/>
          </p:cNvSpPr>
          <p:nvPr>
            <p:ph type="sldNum" sz="quarter" idx="4294967295"/>
          </p:nvPr>
        </p:nvSpPr>
        <p:spPr>
          <a:xfrm>
            <a:off x="11985790" y="9232738"/>
            <a:ext cx="368768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785" name="Shape 1785"/>
          <p:cNvSpPr/>
          <p:nvPr/>
        </p:nvSpPr>
        <p:spPr>
          <a:xfrm>
            <a:off x="1880679" y="419259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786" name="Shape 1786"/>
          <p:cNvSpPr/>
          <p:nvPr/>
        </p:nvSpPr>
        <p:spPr>
          <a:xfrm>
            <a:off x="1483714" y="5986034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/>
          </a:p>
          <a:p>
            <a:pPr algn="l">
              <a:defRPr u="sng"/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https://kb.northwestern.edu/page.php?id=70719</a:t>
            </a:r>
          </a:p>
        </p:txBody>
      </p:sp>
      <p:sp>
        <p:nvSpPr>
          <p:cNvPr id="1787" name="Shape 1787"/>
          <p:cNvSpPr/>
          <p:nvPr/>
        </p:nvSpPr>
        <p:spPr>
          <a:xfrm>
            <a:off x="3128340" y="5293888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788" name="Shape 1788"/>
          <p:cNvSpPr/>
          <p:nvPr/>
        </p:nvSpPr>
        <p:spPr>
          <a:xfrm>
            <a:off x="1483714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defRPr>
            </a:lvl1pPr>
          </a:lstStyle>
          <a:p>
            <a:pPr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https://kb.northwestern.edu/page.php?id=69247</a:t>
            </a:r>
          </a:p>
        </p:txBody>
      </p:sp>
      <p:sp>
        <p:nvSpPr>
          <p:cNvPr id="1789" name="Shape 1789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Shape 17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1798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/>
              <a:t>Install the package  - check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ym typeface="Helvetica"/>
              </a:rPr>
              <a:t>Start python and to test type : 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ym typeface="Helvetica"/>
              </a:rPr>
              <a:t>You can exit python by typing: </a:t>
            </a:r>
            <a:r>
              <a:rPr lang="en-US" sz="2520" b="1" dirty="0"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ym typeface="Helvetica"/>
              </a:rPr>
              <a:t>and press enter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DBC32-83B1-5941-9C37-C9518E12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package installation</a:t>
            </a:r>
          </a:p>
        </p:txBody>
      </p:sp>
      <p:sp>
        <p:nvSpPr>
          <p:cNvPr id="5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Check by typing: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Installations will be in home directory under: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018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69873"/>
            <a:ext cx="10212805" cy="1764586"/>
          </a:xfrm>
        </p:spPr>
        <p:txBody>
          <a:bodyPr>
            <a:spAutoFit/>
          </a:bodyPr>
          <a:lstStyle/>
          <a:p>
            <a:r>
              <a:rPr lang="en-US" sz="5400" dirty="0"/>
              <a:t>Build your own package/libraries: </a:t>
            </a:r>
            <a:r>
              <a:rPr lang="en-US" sz="5400" dirty="0" err="1"/>
              <a:t>fftw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0" y="1680571"/>
            <a:ext cx="13004800" cy="7899598"/>
          </a:xfrm>
        </p:spPr>
        <p:txBody>
          <a:bodyPr wrap="square">
            <a:spAutoFit/>
          </a:bodyPr>
          <a:lstStyle/>
          <a:p>
            <a:r>
              <a:rPr lang="en-US" sz="2000" dirty="0"/>
              <a:t>Create a directory and download: </a:t>
            </a:r>
          </a:p>
          <a:p>
            <a:pPr lvl="1"/>
            <a:r>
              <a:rPr lang="en-US" sz="2000" dirty="0"/>
              <a:t>$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/>
              <a:t>Unpack: $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</a:p>
          <a:p>
            <a:r>
              <a:rPr lang="en-US" sz="2000" dirty="0"/>
              <a:t>Enter package directory, configure and build 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$cd fftw-3.3.7 ; ./configure –prefix=/home/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r>
              <a:rPr lang="en-US" sz="2000" dirty="0"/>
              <a:t>Inspect installation: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000" dirty="0"/>
              <a:t>Installation contains directories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r>
              <a:rPr lang="en-US" sz="2000" dirty="0"/>
              <a:t>Add </a:t>
            </a:r>
            <a:r>
              <a:rPr lang="en-US" sz="2000" dirty="0" err="1"/>
              <a:t>env</a:t>
            </a:r>
            <a:r>
              <a:rPr lang="en-US" sz="2000" dirty="0"/>
              <a:t> variables in your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file: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$PATH=/home/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333948982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5371"/>
            <a:ext cx="10212805" cy="933589"/>
          </a:xfrm>
        </p:spPr>
        <p:txBody>
          <a:bodyPr>
            <a:spAutoFit/>
          </a:bodyPr>
          <a:lstStyle/>
          <a:p>
            <a:r>
              <a:rPr lang="en-US" sz="5400" dirty="0"/>
              <a:t>Build your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172739"/>
            <a:ext cx="12029440" cy="8679299"/>
          </a:xfrm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Run: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5895161" y="4589058"/>
            <a:ext cx="7148111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6829460" y="6445977"/>
            <a:ext cx="5955476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022358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171" name="Group 171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62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3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4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5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6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7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8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9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0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72" name="Shape 17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3" name="Shape 173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  <p:sp>
        <p:nvSpPr>
          <p:cNvPr id="174" name="Shape 174"/>
          <p:cNvSpPr/>
          <p:nvPr/>
        </p:nvSpPr>
        <p:spPr>
          <a:xfrm>
            <a:off x="772183" y="3408584"/>
            <a:ext cx="4118845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3004803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1792" name="Shape 1792"/>
          <p:cNvSpPr>
            <a:spLocks noGrp="1"/>
          </p:cNvSpPr>
          <p:nvPr>
            <p:ph type="title"/>
          </p:nvPr>
        </p:nvSpPr>
        <p:spPr>
          <a:xfrm>
            <a:off x="1300478" y="2480680"/>
            <a:ext cx="11704323" cy="15092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793" name="Shape 1793"/>
          <p:cNvSpPr>
            <a:spLocks noGrp="1"/>
          </p:cNvSpPr>
          <p:nvPr>
            <p:ph type="body" sz="half" idx="1"/>
          </p:nvPr>
        </p:nvSpPr>
        <p:spPr>
          <a:xfrm>
            <a:off x="1300479" y="4334933"/>
            <a:ext cx="11704322" cy="266492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794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5" cy="2408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186" name="Group 186"/>
          <p:cNvGrpSpPr/>
          <p:nvPr/>
        </p:nvGrpSpPr>
        <p:grpSpPr>
          <a:xfrm>
            <a:off x="5126740" y="877951"/>
            <a:ext cx="7233632" cy="7295408"/>
            <a:chOff x="0" y="0"/>
            <a:chExt cx="7233631" cy="7295407"/>
          </a:xfrm>
        </p:grpSpPr>
        <p:pic>
          <p:nvPicPr>
            <p:cNvPr id="177" name="image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3" cy="2159003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8" name="image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9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9" name="image6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0" name="image7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1" name="image8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256820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2" name="image9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3" name="image10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9" y="5136406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4" name="image11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9" y="0"/>
              <a:ext cx="2159002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5" name="image12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9167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</p:grpSp>
      <p:sp>
        <p:nvSpPr>
          <p:cNvPr id="187" name="Shape 18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88" name="Shape 188"/>
          <p:cNvSpPr/>
          <p:nvPr/>
        </p:nvSpPr>
        <p:spPr>
          <a:xfrm>
            <a:off x="220227" y="7864446"/>
            <a:ext cx="453766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defRPr>
            </a:lvl1pPr>
          </a:lstStyle>
          <a:p>
            <a:pPr>
              <a:defRPr>
                <a:solidFill>
                  <a:srgbClr val="53585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1"/>
              </a:rPr>
              <a:t>quest-help@northwestern.edu</a:t>
            </a:r>
          </a:p>
        </p:txBody>
      </p:sp>
      <p:sp>
        <p:nvSpPr>
          <p:cNvPr id="189" name="Shape 189"/>
          <p:cNvSpPr/>
          <p:nvPr/>
        </p:nvSpPr>
        <p:spPr>
          <a:xfrm>
            <a:off x="772183" y="3457573"/>
            <a:ext cx="4118845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95" name="Group 195"/>
          <p:cNvGrpSpPr/>
          <p:nvPr/>
        </p:nvGrpSpPr>
        <p:grpSpPr>
          <a:xfrm>
            <a:off x="1795778" y="5594958"/>
            <a:ext cx="8762012" cy="3067921"/>
            <a:chOff x="0" y="0"/>
            <a:chExt cx="8762010" cy="3067920"/>
          </a:xfrm>
        </p:grpSpPr>
        <p:sp>
          <p:nvSpPr>
            <p:cNvPr id="193" name="Shape 19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94" name="image1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4488634" cy="30679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" name="Shape 196"/>
          <p:cNvSpPr/>
          <p:nvPr/>
        </p:nvSpPr>
        <p:spPr>
          <a:xfrm>
            <a:off x="3610489" y="1703099"/>
            <a:ext cx="2000549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&gt;</a:t>
            </a:r>
            <a:r>
              <a:rPr dirty="0"/>
              <a:t>800</a:t>
            </a:r>
            <a:endParaRPr lang="en-US" dirty="0"/>
          </a:p>
          <a:p>
            <a:r>
              <a:rPr lang="en-US" dirty="0"/>
              <a:t>56 GPUs</a:t>
            </a:r>
            <a:endParaRPr dirty="0"/>
          </a:p>
        </p:txBody>
      </p:sp>
      <p:sp>
        <p:nvSpPr>
          <p:cNvPr id="197" name="Shape 19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~20</a:t>
            </a:r>
            <a:r>
              <a:rPr dirty="0"/>
              <a:t>,</a:t>
            </a:r>
            <a:r>
              <a:rPr lang="en-US" dirty="0"/>
              <a:t>0</a:t>
            </a:r>
            <a:r>
              <a:rPr dirty="0"/>
              <a:t>00</a:t>
            </a:r>
          </a:p>
        </p:txBody>
      </p:sp>
      <p:grpSp>
        <p:nvGrpSpPr>
          <p:cNvPr id="204" name="Group 204"/>
          <p:cNvGrpSpPr/>
          <p:nvPr/>
        </p:nvGrpSpPr>
        <p:grpSpPr>
          <a:xfrm>
            <a:off x="2649065" y="980760"/>
            <a:ext cx="9583725" cy="5094890"/>
            <a:chOff x="0" y="-1"/>
            <a:chExt cx="9583723" cy="5094889"/>
          </a:xfrm>
        </p:grpSpPr>
        <p:sp>
          <p:nvSpPr>
            <p:cNvPr id="198" name="Shape 198"/>
            <p:cNvSpPr/>
            <p:nvPr/>
          </p:nvSpPr>
          <p:spPr>
            <a:xfrm>
              <a:off x="-1" y="235992"/>
              <a:ext cx="410382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203" name="Group 203"/>
            <p:cNvGrpSpPr/>
            <p:nvPr/>
          </p:nvGrpSpPr>
          <p:grpSpPr>
            <a:xfrm>
              <a:off x="4214649" y="-2"/>
              <a:ext cx="5369075" cy="5094889"/>
              <a:chOff x="0" y="0"/>
              <a:chExt cx="5369073" cy="5094888"/>
            </a:xfrm>
          </p:grpSpPr>
          <p:pic>
            <p:nvPicPr>
              <p:cNvPr id="199" name="image1.ti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799" y="185083"/>
                <a:ext cx="4481334" cy="44813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00" name="Shape 200"/>
              <p:cNvSpPr/>
              <p:nvPr/>
            </p:nvSpPr>
            <p:spPr>
              <a:xfrm>
                <a:off x="2917309" y="-1"/>
                <a:ext cx="1209585" cy="5012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>
                <a:off x="-1" y="20478"/>
                <a:ext cx="1512692" cy="50744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>
                <a:off x="4099072" y="169860"/>
                <a:ext cx="1270002" cy="46727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2" animBg="1" advAuto="0"/>
      <p:bldP spid="196" grpId="3" animBg="1" advAuto="0"/>
      <p:bldP spid="197" grpId="4" animBg="1" advAuto="0"/>
      <p:bldP spid="20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12" name="Group 212"/>
          <p:cNvGrpSpPr/>
          <p:nvPr/>
        </p:nvGrpSpPr>
        <p:grpSpPr>
          <a:xfrm>
            <a:off x="1141943" y="1169668"/>
            <a:ext cx="10313594" cy="3492502"/>
            <a:chOff x="0" y="0"/>
            <a:chExt cx="10313593" cy="3492501"/>
          </a:xfrm>
        </p:grpSpPr>
        <p:sp>
          <p:nvSpPr>
            <p:cNvPr id="210" name="Shape 210"/>
            <p:cNvSpPr/>
            <p:nvPr/>
          </p:nvSpPr>
          <p:spPr>
            <a:xfrm>
              <a:off x="-1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11" name="image1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893991" y="0"/>
              <a:ext cx="4419602" cy="3492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5" name="Group 215"/>
          <p:cNvGrpSpPr/>
          <p:nvPr/>
        </p:nvGrpSpPr>
        <p:grpSpPr>
          <a:xfrm>
            <a:off x="2960893" y="4251465"/>
            <a:ext cx="7083012" cy="4685853"/>
            <a:chOff x="0" y="0"/>
            <a:chExt cx="7083010" cy="4685852"/>
          </a:xfrm>
        </p:grpSpPr>
        <p:sp>
          <p:nvSpPr>
            <p:cNvPr id="213" name="Shape 213"/>
            <p:cNvSpPr/>
            <p:nvPr/>
          </p:nvSpPr>
          <p:spPr>
            <a:xfrm>
              <a:off x="3970393" y="2817452"/>
              <a:ext cx="3112618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14" name="image2.t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514391" cy="46858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1" animBg="1" advAuto="0"/>
      <p:bldP spid="21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19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49" y="1503547"/>
            <a:ext cx="9055102" cy="4851403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1021501" y="6854511"/>
            <a:ext cx="1032037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sldNum" sz="quarter" idx="4294967295"/>
          </p:nvPr>
        </p:nvSpPr>
        <p:spPr>
          <a:xfrm>
            <a:off x="12098800" y="9232738"/>
            <a:ext cx="255757" cy="352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434569" y="3646310"/>
            <a:ext cx="5037673" cy="2460982"/>
            <a:chOff x="0" y="0"/>
            <a:chExt cx="5037671" cy="2460981"/>
          </a:xfrm>
        </p:grpSpPr>
        <p:sp>
          <p:nvSpPr>
            <p:cNvPr id="226" name="Shape 226"/>
            <p:cNvSpPr/>
            <p:nvPr/>
          </p:nvSpPr>
          <p:spPr>
            <a:xfrm>
              <a:off x="1907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2034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161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2288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2034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2288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88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288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415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2415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2415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2415904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2288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2161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2161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907904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34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34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34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1907904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1907904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1907904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539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666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793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920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666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920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920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920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47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3047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3047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3047635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920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793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793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539635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666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666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666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539635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539635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539635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07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034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61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288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034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288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288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288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415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415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415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415904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288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161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161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1907904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034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034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034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1907904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1907904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1907904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539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666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793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920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666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920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920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920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3047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3047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3047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3047635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920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793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793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539635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666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666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666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539635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539635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539635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3177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3304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3431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3558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3304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3558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558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558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3685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3685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3685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3685722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3558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3431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3431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3177722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3304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3304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3304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3177722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177722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177722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809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36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063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190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3936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190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4190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4190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4317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4317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4317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4317453" y="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4190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4063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4063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3809453" y="127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3936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3936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3936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809453" y="508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3809453" y="381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3809453" y="254000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3177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3304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431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558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3304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3558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3558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3558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685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685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685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3685722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3558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3431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3431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177722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304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304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04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177722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177722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177722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809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936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063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190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936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4190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190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190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4317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4317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4317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317453" y="631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190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063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4063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809453" y="758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936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936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3936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3809453" y="1139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3809453" y="1012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3809453" y="885825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907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2034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2161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2288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2034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2288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2288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2288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2415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2415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2415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2415904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2288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2161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2161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907904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034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2034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034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907904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907904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907904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539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666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793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920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666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2920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2920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2920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3047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3047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3047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3047635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2920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2793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2793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2539635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2666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2666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2666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539635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2539635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539635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907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2034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2161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288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34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288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288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288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415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415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415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415904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288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161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61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907904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034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034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034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1907904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1907904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1907904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539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666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793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920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666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920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920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920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3047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3047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047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047635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920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793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793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539635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666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666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666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2539635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2539635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539635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3177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304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3431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3558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3304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3558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3558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558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685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3685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3685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685722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3558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431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3431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3177722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3304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3304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3304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3177722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3177722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3177722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3809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3936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4063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190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3936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4190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4190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4190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4317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4317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4317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4317453" y="1269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190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4063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4063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3809453" y="1396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3936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3936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3936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3809453" y="1777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3809453" y="1650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3809453" y="152381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3177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3304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3431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558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3304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3558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3558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3558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3685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3685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3685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3685722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3558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431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3431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177722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304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304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3304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177722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3177722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3177722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809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936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4063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4190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3936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190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4190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4190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4317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4317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4317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4317453" y="1901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190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063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063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809453" y="2028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936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3936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3936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3809453" y="2409643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3809453" y="2282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3809453" y="2155642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38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765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892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019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765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019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019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019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146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146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146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146086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019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892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892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38086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765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765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765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38086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38086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38086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69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396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523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650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396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650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650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650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777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777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777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777817" y="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650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523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523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269817" y="127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396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396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396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269817" y="508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269817" y="381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269817" y="254000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38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765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892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019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765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019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019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019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146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146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146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146086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019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892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892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38086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765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765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765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38086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38086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638086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269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396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23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650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396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650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650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650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77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77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77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77817" y="631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650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523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523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269817" y="758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396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396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1396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1269817" y="1139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1269817" y="1012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1269817" y="885825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638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765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892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1019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765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019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019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019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146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146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146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146086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019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892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892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638086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765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765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765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38086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38086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38086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269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396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523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650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396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650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650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650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777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777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1777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1777817" y="1269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1650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1523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1523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1269817" y="1396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1396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1396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1396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1269817" y="1777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1269817" y="1650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1269817" y="152381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38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765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892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1019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765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019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1019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1019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1146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1146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1146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1146086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1019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892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892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638086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765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765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765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38086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638086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638086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1269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1396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1523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1650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1396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1650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1650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1650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1777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1777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777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1777817" y="1901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1650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1523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1523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1269817" y="2028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1396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1396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1396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1269817" y="2409643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1269817" y="2282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1269817" y="2155642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4447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4574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4701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4828540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40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4574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4828540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4828540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4828540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4955540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4955540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4955540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4955540" y="1267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4828540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4701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4701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4447539" y="1394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4574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4574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4574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4447539" y="1775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4447539" y="1648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4447539" y="1521007"/>
              <a:ext cx="82132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127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54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381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127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381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381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381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508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508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50800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508000" y="632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381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54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0" y="759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12700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2700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0" y="1140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0" y="1013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0" y="886129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127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54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381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127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381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381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381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508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508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50800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508000" y="1267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381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54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54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0" y="1394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12700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12700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12700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0" y="1775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0" y="1648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0" y="1521007"/>
              <a:ext cx="82131" cy="51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4447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4574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4701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4828540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40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4574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4828540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4828540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4828540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4955540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4955540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4955540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4955540" y="632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4828540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4701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4701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4447539" y="759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4574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4574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4574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4447539" y="1140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4447539" y="1013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4447539" y="886129"/>
              <a:ext cx="82132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27" name="Shape 927"/>
          <p:cNvSpPr/>
          <p:nvPr/>
        </p:nvSpPr>
        <p:spPr>
          <a:xfrm>
            <a:off x="1115598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800 compute nodes</a:t>
            </a:r>
          </a:p>
        </p:txBody>
      </p:sp>
      <p:sp>
        <p:nvSpPr>
          <p:cNvPr id="928" name="Shape 928"/>
          <p:cNvSpPr/>
          <p:nvPr/>
        </p:nvSpPr>
        <p:spPr>
          <a:xfrm>
            <a:off x="1044441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128 GB RAM</a:t>
            </a:r>
          </a:p>
        </p:txBody>
      </p:sp>
      <p:grpSp>
        <p:nvGrpSpPr>
          <p:cNvPr id="936" name="Group 936"/>
          <p:cNvGrpSpPr/>
          <p:nvPr/>
        </p:nvGrpSpPr>
        <p:grpSpPr>
          <a:xfrm>
            <a:off x="8913649" y="2728863"/>
            <a:ext cx="3420656" cy="3443074"/>
            <a:chOff x="0" y="0"/>
            <a:chExt cx="3420655" cy="3443072"/>
          </a:xfrm>
        </p:grpSpPr>
        <p:sp>
          <p:nvSpPr>
            <p:cNvPr id="929" name="Shape 929"/>
            <p:cNvSpPr/>
            <p:nvPr/>
          </p:nvSpPr>
          <p:spPr>
            <a:xfrm>
              <a:off x="-1" y="-1"/>
              <a:ext cx="3418181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-1" y="2795370"/>
              <a:ext cx="3418181" cy="647703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 flipV="1">
              <a:off x="2661" y="321063"/>
              <a:ext cx="3" cy="2806800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 flipV="1">
              <a:off x="3420653" y="321063"/>
              <a:ext cx="3" cy="2806800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978483" y="-1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34" name="Shape 93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195992" y="1807023"/>
              <a:ext cx="305363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37" name="Shape 937"/>
          <p:cNvSpPr/>
          <p:nvPr/>
        </p:nvSpPr>
        <p:spPr>
          <a:xfrm>
            <a:off x="777663" y="1128337"/>
            <a:ext cx="114494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Allocation: compute hours, storage space, group</a:t>
            </a:r>
          </a:p>
        </p:txBody>
      </p:sp>
      <p:grpSp>
        <p:nvGrpSpPr>
          <p:cNvPr id="951" name="Group 951"/>
          <p:cNvGrpSpPr/>
          <p:nvPr/>
        </p:nvGrpSpPr>
        <p:grpSpPr>
          <a:xfrm>
            <a:off x="673205" y="6160783"/>
            <a:ext cx="6105478" cy="2771369"/>
            <a:chOff x="0" y="0"/>
            <a:chExt cx="6105477" cy="2771368"/>
          </a:xfrm>
        </p:grpSpPr>
        <p:sp>
          <p:nvSpPr>
            <p:cNvPr id="938" name="Shape 93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1664046" y="1238382"/>
              <a:ext cx="12323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40" name="Shape 940"/>
            <p:cNvSpPr/>
            <p:nvPr/>
          </p:nvSpPr>
          <p:spPr>
            <a:xfrm>
              <a:off x="3256110" y="1238382"/>
              <a:ext cx="1232308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41" name="Shape 941"/>
            <p:cNvSpPr/>
            <p:nvPr/>
          </p:nvSpPr>
          <p:spPr>
            <a:xfrm>
              <a:off x="484817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42" name="Shape 942"/>
            <p:cNvSpPr/>
            <p:nvPr/>
          </p:nvSpPr>
          <p:spPr>
            <a:xfrm>
              <a:off x="1639052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53134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3243410" y="1194114"/>
              <a:ext cx="1270003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4835476" y="1194114"/>
              <a:ext cx="1270002" cy="558437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4159404" y="13140"/>
              <a:ext cx="837917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4003562" y="7232"/>
              <a:ext cx="2" cy="1113334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 flipH="1">
              <a:off x="2749953" y="7231"/>
              <a:ext cx="1122314" cy="1122314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 flipH="1">
              <a:off x="1369072" y="-1"/>
              <a:ext cx="2347352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52" name="Shape 952"/>
          <p:cNvSpPr/>
          <p:nvPr/>
        </p:nvSpPr>
        <p:spPr>
          <a:xfrm>
            <a:off x="5621028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53" name="Shape 95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54" name="Shape 954"/>
          <p:cNvSpPr/>
          <p:nvPr/>
        </p:nvSpPr>
        <p:spPr>
          <a:xfrm>
            <a:off x="6232367" y="4600600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58" name="Group 958"/>
          <p:cNvGrpSpPr/>
          <p:nvPr/>
        </p:nvGrpSpPr>
        <p:grpSpPr>
          <a:xfrm>
            <a:off x="5289640" y="5635080"/>
            <a:ext cx="1841410" cy="1591222"/>
            <a:chOff x="0" y="0"/>
            <a:chExt cx="1841408" cy="1591220"/>
          </a:xfrm>
        </p:grpSpPr>
        <p:sp>
          <p:nvSpPr>
            <p:cNvPr id="955" name="Shape 95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56" name="Shape 956"/>
            <p:cNvSpPr/>
            <p:nvPr/>
          </p:nvSpPr>
          <p:spPr>
            <a:xfrm flipV="1">
              <a:off x="1307307" y="934871"/>
              <a:ext cx="2" cy="6563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 flipH="1" flipV="1">
              <a:off x="0" y="0"/>
              <a:ext cx="575221" cy="57522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59" name="Shape 959"/>
          <p:cNvSpPr/>
          <p:nvPr/>
        </p:nvSpPr>
        <p:spPr>
          <a:xfrm>
            <a:off x="712622" y="219648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t>Quest: High Performance Compute Cluster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1" animBg="1" advAuto="0"/>
      <p:bldP spid="927" grpId="2" animBg="1" advAuto="0"/>
      <p:bldP spid="928" grpId="3" animBg="1" advAuto="0"/>
      <p:bldP spid="936" grpId="4" animBg="1" advAuto="0"/>
      <p:bldP spid="937" grpId="6" animBg="1" advAuto="0"/>
      <p:bldP spid="951" grpId="8" animBg="1" advAuto="0"/>
      <p:bldP spid="952" grpId="7" animBg="1" advAuto="0"/>
      <p:bldP spid="953" grpId="5" animBg="1" advAuto="0"/>
      <p:bldP spid="95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Shape 1679"/>
          <p:cNvSpPr>
            <a:spLocks noGrp="1"/>
          </p:cNvSpPr>
          <p:nvPr>
            <p:ph type="sldNum" sz="quarter" idx="4294967295"/>
          </p:nvPr>
        </p:nvSpPr>
        <p:spPr>
          <a:xfrm>
            <a:off x="11985793" y="9232741"/>
            <a:ext cx="368767" cy="35199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80" name="Shape 1680"/>
          <p:cNvSpPr/>
          <p:nvPr/>
        </p:nvSpPr>
        <p:spPr>
          <a:xfrm>
            <a:off x="2019095" y="311835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1681" name="Shape 1681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1682" name="Shape 1682"/>
          <p:cNvSpPr/>
          <p:nvPr/>
        </p:nvSpPr>
        <p:spPr>
          <a:xfrm>
            <a:off x="1558318" y="3837377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1736</Words>
  <Application>Microsoft Macintosh PowerPoint</Application>
  <PresentationFormat>Custom</PresentationFormat>
  <Paragraphs>310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Python package installation</vt:lpstr>
      <vt:lpstr>R package installation</vt:lpstr>
      <vt:lpstr>Build your own package/libraries: fftw</vt:lpstr>
      <vt:lpstr>Build your code</vt:lpstr>
      <vt:lpstr>Questions?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Informaticians Intro to Quest</dc:title>
  <cp:lastModifiedBy>Microsoft Office User</cp:lastModifiedBy>
  <cp:revision>32</cp:revision>
  <dcterms:modified xsi:type="dcterms:W3CDTF">2018-04-27T17:01:05Z</dcterms:modified>
</cp:coreProperties>
</file>